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19"/>
  </p:notesMasterIdLst>
  <p:sldIdLst>
    <p:sldId id="256" r:id="rId4"/>
    <p:sldId id="271" r:id="rId5"/>
    <p:sldId id="257" r:id="rId6"/>
    <p:sldId id="268" r:id="rId7"/>
    <p:sldId id="258" r:id="rId8"/>
    <p:sldId id="259" r:id="rId9"/>
    <p:sldId id="262" r:id="rId10"/>
    <p:sldId id="260" r:id="rId11"/>
    <p:sldId id="261" r:id="rId12"/>
    <p:sldId id="269" r:id="rId13"/>
    <p:sldId id="263" r:id="rId14"/>
    <p:sldId id="264" r:id="rId15"/>
    <p:sldId id="265" r:id="rId16"/>
    <p:sldId id="272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1138D-7ACE-4925-B22A-B4E4044C45EF}" type="doc">
      <dgm:prSet loTypeId="urn:microsoft.com/office/officeart/2005/8/layout/radial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4220A4B0-7B35-4DB2-98C5-E0C4A254643C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Places</a:t>
          </a:r>
          <a:endParaRPr lang="pl-PL" dirty="0"/>
        </a:p>
      </dgm:t>
    </dgm:pt>
    <dgm:pt modelId="{C170F129-5EEC-4815-BDB0-C7D30A839D6F}" type="parTrans" cxnId="{DD488A16-6F3A-4305-B308-D7A254B79E7E}">
      <dgm:prSet/>
      <dgm:spPr/>
      <dgm:t>
        <a:bodyPr/>
        <a:lstStyle/>
        <a:p>
          <a:endParaRPr lang="pl-PL"/>
        </a:p>
      </dgm:t>
    </dgm:pt>
    <dgm:pt modelId="{DB5079C4-0290-4FBE-9748-9FE91BABAE66}" type="sibTrans" cxnId="{DD488A16-6F3A-4305-B308-D7A254B79E7E}">
      <dgm:prSet/>
      <dgm:spPr/>
      <dgm:t>
        <a:bodyPr/>
        <a:lstStyle/>
        <a:p>
          <a:endParaRPr lang="pl-PL"/>
        </a:p>
      </dgm:t>
    </dgm:pt>
    <dgm:pt modelId="{C1D184D1-6EC2-4D5D-BA17-F0E26AF9F76F}">
      <dgm:prSet phldrT="[Teks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2000" dirty="0" smtClean="0"/>
            <a:t>pavement</a:t>
          </a:r>
          <a:endParaRPr lang="pl-PL" sz="2000" dirty="0"/>
        </a:p>
      </dgm:t>
    </dgm:pt>
    <dgm:pt modelId="{C2821E0F-3B3C-4D46-A7C0-2E6784212CEA}" type="parTrans" cxnId="{F71D5DDE-D0EB-4220-ABD4-060E84C27B10}">
      <dgm:prSet/>
      <dgm:spPr/>
      <dgm:t>
        <a:bodyPr/>
        <a:lstStyle/>
        <a:p>
          <a:endParaRPr lang="pl-PL"/>
        </a:p>
      </dgm:t>
    </dgm:pt>
    <dgm:pt modelId="{7C5D0960-A3AE-4CEC-87E2-DACD54CEADB0}" type="sibTrans" cxnId="{F71D5DDE-D0EB-4220-ABD4-060E84C27B10}">
      <dgm:prSet/>
      <dgm:spPr/>
      <dgm:t>
        <a:bodyPr/>
        <a:lstStyle/>
        <a:p>
          <a:endParaRPr lang="pl-PL"/>
        </a:p>
      </dgm:t>
    </dgm:pt>
    <dgm:pt modelId="{207EF5D2-7708-4126-9C2C-CC5939134803}">
      <dgm:prSet phldrT="[Teks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2000" dirty="0" smtClean="0"/>
            <a:t>outside</a:t>
          </a:r>
          <a:endParaRPr lang="pl-PL" sz="2000" dirty="0"/>
        </a:p>
      </dgm:t>
    </dgm:pt>
    <dgm:pt modelId="{18569B3E-9F46-4F48-BEE2-3959D1FD2A69}" type="parTrans" cxnId="{31109CF5-398A-46DF-A28E-133B1CFCDE7D}">
      <dgm:prSet/>
      <dgm:spPr/>
      <dgm:t>
        <a:bodyPr/>
        <a:lstStyle/>
        <a:p>
          <a:endParaRPr lang="pl-PL"/>
        </a:p>
      </dgm:t>
    </dgm:pt>
    <dgm:pt modelId="{5902F28A-5231-439B-A300-EB0B1449B82D}" type="sibTrans" cxnId="{31109CF5-398A-46DF-A28E-133B1CFCDE7D}">
      <dgm:prSet/>
      <dgm:spPr/>
      <dgm:t>
        <a:bodyPr/>
        <a:lstStyle/>
        <a:p>
          <a:endParaRPr lang="pl-PL"/>
        </a:p>
      </dgm:t>
    </dgm:pt>
    <dgm:pt modelId="{60BC2E35-0E43-455C-A65A-B7B925BCA1A9}">
      <dgm:prSet phldrT="[Teks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2000" dirty="0" smtClean="0"/>
            <a:t>beach</a:t>
          </a:r>
          <a:endParaRPr lang="pl-PL" sz="2000" dirty="0"/>
        </a:p>
      </dgm:t>
    </dgm:pt>
    <dgm:pt modelId="{1A4CEF00-8058-4CD6-B1F3-7BE1D5188601}" type="parTrans" cxnId="{180C45C3-9119-4B57-A9BE-DE3ADC138D0B}">
      <dgm:prSet/>
      <dgm:spPr/>
      <dgm:t>
        <a:bodyPr/>
        <a:lstStyle/>
        <a:p>
          <a:endParaRPr lang="pl-PL"/>
        </a:p>
      </dgm:t>
    </dgm:pt>
    <dgm:pt modelId="{37C4F353-0C88-4033-A11A-602FB3495A7C}" type="sibTrans" cxnId="{180C45C3-9119-4B57-A9BE-DE3ADC138D0B}">
      <dgm:prSet/>
      <dgm:spPr/>
      <dgm:t>
        <a:bodyPr/>
        <a:lstStyle/>
        <a:p>
          <a:endParaRPr lang="pl-PL"/>
        </a:p>
      </dgm:t>
    </dgm:pt>
    <dgm:pt modelId="{E9CAAEDD-A6D5-44DF-83A2-CFC188AB0E14}">
      <dgm:prSet phldrT="[Teks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2000" dirty="0" smtClean="0"/>
            <a:t>classroom</a:t>
          </a:r>
          <a:endParaRPr lang="pl-PL" sz="2000" dirty="0"/>
        </a:p>
      </dgm:t>
    </dgm:pt>
    <dgm:pt modelId="{399E4A2D-E447-4A67-A4EA-ABED25C1E644}" type="parTrans" cxnId="{F0F8F946-B82E-40A9-AF36-9CAC5AEBDE9D}">
      <dgm:prSet/>
      <dgm:spPr/>
      <dgm:t>
        <a:bodyPr/>
        <a:lstStyle/>
        <a:p>
          <a:endParaRPr lang="pl-PL"/>
        </a:p>
      </dgm:t>
    </dgm:pt>
    <dgm:pt modelId="{C6FB12D1-E919-4FCB-A8A0-C1DC7FCCB60F}" type="sibTrans" cxnId="{F0F8F946-B82E-40A9-AF36-9CAC5AEBDE9D}">
      <dgm:prSet/>
      <dgm:spPr/>
      <dgm:t>
        <a:bodyPr/>
        <a:lstStyle/>
        <a:p>
          <a:endParaRPr lang="pl-PL"/>
        </a:p>
      </dgm:t>
    </dgm:pt>
    <dgm:pt modelId="{BC94DAF5-5C90-4353-BDB7-A52CFB7201C0}" type="pres">
      <dgm:prSet presAssocID="{6DD1138D-7ACE-4925-B22A-B4E4044C45E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21DC808-F372-41F0-BC1E-C989C50A557A}" type="pres">
      <dgm:prSet presAssocID="{6DD1138D-7ACE-4925-B22A-B4E4044C45EF}" presName="radial" presStyleCnt="0">
        <dgm:presLayoutVars>
          <dgm:animLvl val="ctr"/>
        </dgm:presLayoutVars>
      </dgm:prSet>
      <dgm:spPr/>
      <dgm:t>
        <a:bodyPr/>
        <a:lstStyle/>
        <a:p>
          <a:endParaRPr lang="pl-PL"/>
        </a:p>
      </dgm:t>
    </dgm:pt>
    <dgm:pt modelId="{1E24367D-6E13-4855-BF2C-AB671152F78C}" type="pres">
      <dgm:prSet presAssocID="{4220A4B0-7B35-4DB2-98C5-E0C4A254643C}" presName="centerShape" presStyleLbl="vennNode1" presStyleIdx="0" presStyleCnt="5"/>
      <dgm:spPr/>
      <dgm:t>
        <a:bodyPr/>
        <a:lstStyle/>
        <a:p>
          <a:endParaRPr lang="pl-PL"/>
        </a:p>
      </dgm:t>
    </dgm:pt>
    <dgm:pt modelId="{9FCDE578-1570-4E58-ACA3-CB73727AE161}" type="pres">
      <dgm:prSet presAssocID="{C1D184D1-6EC2-4D5D-BA17-F0E26AF9F76F}" presName="node" presStyleLbl="vennNode1" presStyleIdx="1" presStyleCnt="5" custScaleX="1442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814D76-B5BB-416E-AEE5-4BDC31A441CB}" type="pres">
      <dgm:prSet presAssocID="{207EF5D2-7708-4126-9C2C-CC5939134803}" presName="node" presStyleLbl="vennNode1" presStyleIdx="2" presStyleCnt="5" custScaleX="133141" custRadScaleRad="109382" custRadScaleInc="8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3AC3D7-AB86-439A-8564-83C156CA7473}" type="pres">
      <dgm:prSet presAssocID="{60BC2E35-0E43-455C-A65A-B7B925BCA1A9}" presName="node" presStyleLbl="vennNode1" presStyleIdx="3" presStyleCnt="5" custScaleX="1397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7820FA-226E-4618-B9A9-8E308D06CC1A}" type="pres">
      <dgm:prSet presAssocID="{E9CAAEDD-A6D5-44DF-83A2-CFC188AB0E14}" presName="node" presStyleLbl="vennNode1" presStyleIdx="4" presStyleCnt="5" custScaleX="142101" custRadScaleRad="113278" custRadScaleInc="-8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0EF30DE-2528-46BC-BD6D-218C638C5A9F}" type="presOf" srcId="{E9CAAEDD-A6D5-44DF-83A2-CFC188AB0E14}" destId="{057820FA-226E-4618-B9A9-8E308D06CC1A}" srcOrd="0" destOrd="0" presId="urn:microsoft.com/office/officeart/2005/8/layout/radial3"/>
    <dgm:cxn modelId="{F71D5DDE-D0EB-4220-ABD4-060E84C27B10}" srcId="{4220A4B0-7B35-4DB2-98C5-E0C4A254643C}" destId="{C1D184D1-6EC2-4D5D-BA17-F0E26AF9F76F}" srcOrd="0" destOrd="0" parTransId="{C2821E0F-3B3C-4D46-A7C0-2E6784212CEA}" sibTransId="{7C5D0960-A3AE-4CEC-87E2-DACD54CEADB0}"/>
    <dgm:cxn modelId="{4C64DE14-91D0-4153-B276-2B2D45E33186}" type="presOf" srcId="{4220A4B0-7B35-4DB2-98C5-E0C4A254643C}" destId="{1E24367D-6E13-4855-BF2C-AB671152F78C}" srcOrd="0" destOrd="0" presId="urn:microsoft.com/office/officeart/2005/8/layout/radial3"/>
    <dgm:cxn modelId="{F0F8F946-B82E-40A9-AF36-9CAC5AEBDE9D}" srcId="{4220A4B0-7B35-4DB2-98C5-E0C4A254643C}" destId="{E9CAAEDD-A6D5-44DF-83A2-CFC188AB0E14}" srcOrd="3" destOrd="0" parTransId="{399E4A2D-E447-4A67-A4EA-ABED25C1E644}" sibTransId="{C6FB12D1-E919-4FCB-A8A0-C1DC7FCCB60F}"/>
    <dgm:cxn modelId="{180C45C3-9119-4B57-A9BE-DE3ADC138D0B}" srcId="{4220A4B0-7B35-4DB2-98C5-E0C4A254643C}" destId="{60BC2E35-0E43-455C-A65A-B7B925BCA1A9}" srcOrd="2" destOrd="0" parTransId="{1A4CEF00-8058-4CD6-B1F3-7BE1D5188601}" sibTransId="{37C4F353-0C88-4033-A11A-602FB3495A7C}"/>
    <dgm:cxn modelId="{E901E289-D3E9-4649-97E8-213BC2C8A43B}" type="presOf" srcId="{C1D184D1-6EC2-4D5D-BA17-F0E26AF9F76F}" destId="{9FCDE578-1570-4E58-ACA3-CB73727AE161}" srcOrd="0" destOrd="0" presId="urn:microsoft.com/office/officeart/2005/8/layout/radial3"/>
    <dgm:cxn modelId="{2F9083B5-2D74-4A4A-A5EE-A53E2E770E26}" type="presOf" srcId="{207EF5D2-7708-4126-9C2C-CC5939134803}" destId="{A3814D76-B5BB-416E-AEE5-4BDC31A441CB}" srcOrd="0" destOrd="0" presId="urn:microsoft.com/office/officeart/2005/8/layout/radial3"/>
    <dgm:cxn modelId="{D84630A7-35C5-41F2-A3F8-31F6BB0E5B06}" type="presOf" srcId="{6DD1138D-7ACE-4925-B22A-B4E4044C45EF}" destId="{BC94DAF5-5C90-4353-BDB7-A52CFB7201C0}" srcOrd="0" destOrd="0" presId="urn:microsoft.com/office/officeart/2005/8/layout/radial3"/>
    <dgm:cxn modelId="{6331A8EB-4B07-491C-8BEF-A3C81261A543}" type="presOf" srcId="{60BC2E35-0E43-455C-A65A-B7B925BCA1A9}" destId="{D53AC3D7-AB86-439A-8564-83C156CA7473}" srcOrd="0" destOrd="0" presId="urn:microsoft.com/office/officeart/2005/8/layout/radial3"/>
    <dgm:cxn modelId="{DD488A16-6F3A-4305-B308-D7A254B79E7E}" srcId="{6DD1138D-7ACE-4925-B22A-B4E4044C45EF}" destId="{4220A4B0-7B35-4DB2-98C5-E0C4A254643C}" srcOrd="0" destOrd="0" parTransId="{C170F129-5EEC-4815-BDB0-C7D30A839D6F}" sibTransId="{DB5079C4-0290-4FBE-9748-9FE91BABAE66}"/>
    <dgm:cxn modelId="{31109CF5-398A-46DF-A28E-133B1CFCDE7D}" srcId="{4220A4B0-7B35-4DB2-98C5-E0C4A254643C}" destId="{207EF5D2-7708-4126-9C2C-CC5939134803}" srcOrd="1" destOrd="0" parTransId="{18569B3E-9F46-4F48-BEE2-3959D1FD2A69}" sibTransId="{5902F28A-5231-439B-A300-EB0B1449B82D}"/>
    <dgm:cxn modelId="{3865671D-F1FB-46B2-BA3A-41F5B5B0D6AB}" type="presParOf" srcId="{BC94DAF5-5C90-4353-BDB7-A52CFB7201C0}" destId="{421DC808-F372-41F0-BC1E-C989C50A557A}" srcOrd="0" destOrd="0" presId="urn:microsoft.com/office/officeart/2005/8/layout/radial3"/>
    <dgm:cxn modelId="{585568AB-8987-4903-B095-49FF87AFD05D}" type="presParOf" srcId="{421DC808-F372-41F0-BC1E-C989C50A557A}" destId="{1E24367D-6E13-4855-BF2C-AB671152F78C}" srcOrd="0" destOrd="0" presId="urn:microsoft.com/office/officeart/2005/8/layout/radial3"/>
    <dgm:cxn modelId="{B5D4317A-E2DE-4D74-AA0E-5A6B28C74710}" type="presParOf" srcId="{421DC808-F372-41F0-BC1E-C989C50A557A}" destId="{9FCDE578-1570-4E58-ACA3-CB73727AE161}" srcOrd="1" destOrd="0" presId="urn:microsoft.com/office/officeart/2005/8/layout/radial3"/>
    <dgm:cxn modelId="{1ACD1CCF-28D9-463B-A235-A20FF078F15A}" type="presParOf" srcId="{421DC808-F372-41F0-BC1E-C989C50A557A}" destId="{A3814D76-B5BB-416E-AEE5-4BDC31A441CB}" srcOrd="2" destOrd="0" presId="urn:microsoft.com/office/officeart/2005/8/layout/radial3"/>
    <dgm:cxn modelId="{C0DEB40B-2180-467A-A45A-C233C63DC1C4}" type="presParOf" srcId="{421DC808-F372-41F0-BC1E-C989C50A557A}" destId="{D53AC3D7-AB86-439A-8564-83C156CA7473}" srcOrd="3" destOrd="0" presId="urn:microsoft.com/office/officeart/2005/8/layout/radial3"/>
    <dgm:cxn modelId="{CF737217-BA0B-43D9-9F93-2A6CA7FB774D}" type="presParOf" srcId="{421DC808-F372-41F0-BC1E-C989C50A557A}" destId="{057820FA-226E-4618-B9A9-8E308D06CC1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24367D-6E13-4855-BF2C-AB671152F78C}">
      <dsp:nvSpPr>
        <dsp:cNvPr id="0" name=""/>
        <dsp:cNvSpPr/>
      </dsp:nvSpPr>
      <dsp:spPr>
        <a:xfrm>
          <a:off x="2356974" y="961981"/>
          <a:ext cx="2396516" cy="2396516"/>
        </a:xfrm>
        <a:prstGeom prst="ellipse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/>
            <a:t>Places</a:t>
          </a:r>
          <a:endParaRPr lang="pl-PL" sz="4400" kern="1200" dirty="0"/>
        </a:p>
      </dsp:txBody>
      <dsp:txXfrm>
        <a:off x="2356974" y="961981"/>
        <a:ext cx="2396516" cy="2396516"/>
      </dsp:txXfrm>
    </dsp:sp>
    <dsp:sp modelId="{9FCDE578-1570-4E58-ACA3-CB73727AE161}">
      <dsp:nvSpPr>
        <dsp:cNvPr id="0" name=""/>
        <dsp:cNvSpPr/>
      </dsp:nvSpPr>
      <dsp:spPr>
        <a:xfrm>
          <a:off x="2691133" y="427"/>
          <a:ext cx="1728199" cy="1198258"/>
        </a:xfrm>
        <a:prstGeom prst="ellipse">
          <a:avLst/>
        </a:prstGeom>
        <a:solidFill>
          <a:schemeClr val="accent2"/>
        </a:solidFill>
        <a:ln w="11429" cap="flat" cmpd="sng" algn="ctr">
          <a:solidFill>
            <a:schemeClr val="accent2">
              <a:shade val="50000"/>
            </a:schemeClr>
          </a:solidFill>
          <a:prstDash val="sysDash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pavement</a:t>
          </a:r>
          <a:endParaRPr lang="pl-PL" sz="2000" kern="1200" dirty="0"/>
        </a:p>
      </dsp:txBody>
      <dsp:txXfrm>
        <a:off x="2691133" y="427"/>
        <a:ext cx="1728199" cy="1198258"/>
      </dsp:txXfrm>
    </dsp:sp>
    <dsp:sp modelId="{A3814D76-B5BB-416E-AEE5-4BDC31A441CB}">
      <dsp:nvSpPr>
        <dsp:cNvPr id="0" name=""/>
        <dsp:cNvSpPr/>
      </dsp:nvSpPr>
      <dsp:spPr>
        <a:xfrm>
          <a:off x="4464497" y="1584171"/>
          <a:ext cx="1595372" cy="1198258"/>
        </a:xfrm>
        <a:prstGeom prst="ellipse">
          <a:avLst/>
        </a:prstGeom>
        <a:solidFill>
          <a:schemeClr val="accent2"/>
        </a:solidFill>
        <a:ln w="11429" cap="flat" cmpd="sng" algn="ctr">
          <a:solidFill>
            <a:schemeClr val="accent2">
              <a:shade val="50000"/>
            </a:schemeClr>
          </a:solidFill>
          <a:prstDash val="sysDash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outside</a:t>
          </a:r>
          <a:endParaRPr lang="pl-PL" sz="2000" kern="1200" dirty="0"/>
        </a:p>
      </dsp:txBody>
      <dsp:txXfrm>
        <a:off x="4464497" y="1584171"/>
        <a:ext cx="1595372" cy="1198258"/>
      </dsp:txXfrm>
    </dsp:sp>
    <dsp:sp modelId="{D53AC3D7-AB86-439A-8564-83C156CA7473}">
      <dsp:nvSpPr>
        <dsp:cNvPr id="0" name=""/>
        <dsp:cNvSpPr/>
      </dsp:nvSpPr>
      <dsp:spPr>
        <a:xfrm>
          <a:off x="2717974" y="3121794"/>
          <a:ext cx="1674517" cy="1198258"/>
        </a:xfrm>
        <a:prstGeom prst="ellipse">
          <a:avLst/>
        </a:prstGeom>
        <a:solidFill>
          <a:schemeClr val="accent2"/>
        </a:solidFill>
        <a:ln w="11429" cap="flat" cmpd="sng" algn="ctr">
          <a:solidFill>
            <a:schemeClr val="accent2">
              <a:shade val="50000"/>
            </a:schemeClr>
          </a:solidFill>
          <a:prstDash val="sysDash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beach</a:t>
          </a:r>
          <a:endParaRPr lang="pl-PL" sz="2000" kern="1200" dirty="0"/>
        </a:p>
      </dsp:txBody>
      <dsp:txXfrm>
        <a:off x="2717974" y="3121794"/>
        <a:ext cx="1674517" cy="1198258"/>
      </dsp:txXfrm>
    </dsp:sp>
    <dsp:sp modelId="{057820FA-226E-4618-B9A9-8E308D06CC1A}">
      <dsp:nvSpPr>
        <dsp:cNvPr id="0" name=""/>
        <dsp:cNvSpPr/>
      </dsp:nvSpPr>
      <dsp:spPr>
        <a:xfrm>
          <a:off x="936104" y="1584187"/>
          <a:ext cx="1702736" cy="1198258"/>
        </a:xfrm>
        <a:prstGeom prst="ellipse">
          <a:avLst/>
        </a:prstGeom>
        <a:solidFill>
          <a:schemeClr val="accent2"/>
        </a:solidFill>
        <a:ln w="11429" cap="flat" cmpd="sng" algn="ctr">
          <a:solidFill>
            <a:schemeClr val="accent2">
              <a:shade val="50000"/>
            </a:schemeClr>
          </a:solidFill>
          <a:prstDash val="sysDash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classroom</a:t>
          </a:r>
          <a:endParaRPr lang="pl-PL" sz="2000" kern="1200" dirty="0"/>
        </a:p>
      </dsp:txBody>
      <dsp:txXfrm>
        <a:off x="936104" y="1584187"/>
        <a:ext cx="1702736" cy="1198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6035A-B092-476E-92A8-84382400B9B6}" type="datetimeFigureOut">
              <a:rPr lang="pl-PL" smtClean="0"/>
              <a:pPr/>
              <a:t>2012-04-12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32D44-15D6-4709-AFB2-AB3C96B6616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32D44-15D6-4709-AFB2-AB3C96B6616E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32D44-15D6-4709-AFB2-AB3C96B6616E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32D44-15D6-4709-AFB2-AB3C96B6616E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32D44-15D6-4709-AFB2-AB3C96B6616E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32D44-15D6-4709-AFB2-AB3C96B6616E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32D44-15D6-4709-AFB2-AB3C96B6616E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32D44-15D6-4709-AFB2-AB3C96B6616E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32D44-15D6-4709-AFB2-AB3C96B6616E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32D44-15D6-4709-AFB2-AB3C96B6616E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32D44-15D6-4709-AFB2-AB3C96B6616E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32D44-15D6-4709-AFB2-AB3C96B6616E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32D44-15D6-4709-AFB2-AB3C96B6616E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32D44-15D6-4709-AFB2-AB3C96B6616E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32D44-15D6-4709-AFB2-AB3C96B6616E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32D44-15D6-4709-AFB2-AB3C96B6616E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7288-566F-4C13-9C2C-E625DF7470C0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441-0042-4CC9-AD24-C3D36B5F5650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844B-172D-4D41-95B5-2808F110D533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7288-566F-4C13-9C2C-E625DF7470C0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1CC4-14D5-4F36-A760-6A1547E9011F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926C-BD97-417D-821F-D55FAEE87162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4ED0A8-2B0E-48A3-86C8-E6DA2CF0C6E5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65CD-C4B2-4CEA-BB6B-D0F87C30AC04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1502-3582-454D-BC1F-7427A0DD10F5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7AA2-4123-4C79-BF83-88B521A99C1E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775D-B353-443D-B0E9-DFA6C88F4933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1CC4-14D5-4F36-A760-6A1547E9011F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369B3A7-DC45-4B11-B8BF-7C777327002B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441-0042-4CC9-AD24-C3D36B5F5650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844B-172D-4D41-95B5-2808F110D533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627288-566F-4C13-9C2C-E625DF7470C0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F1CC4-14D5-4F36-A760-6A1547E9011F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A926C-BD97-417D-821F-D55FAEE87162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ED0A8-2B0E-48A3-86C8-E6DA2CF0C6E5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165CD-C4B2-4CEA-BB6B-D0F87C30AC04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11502-3582-454D-BC1F-7427A0DD10F5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07AA2-4123-4C79-BF83-88B521A99C1E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926C-BD97-417D-821F-D55FAEE87162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16775D-B353-443D-B0E9-DFA6C88F4933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69B3A7-DC45-4B11-B8BF-7C777327002B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13441-0042-4CC9-AD24-C3D36B5F5650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A844B-172D-4D41-95B5-2808F110D533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4ED0A8-2B0E-48A3-86C8-E6DA2CF0C6E5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65CD-C4B2-4CEA-BB6B-D0F87C30AC04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1502-3582-454D-BC1F-7427A0DD10F5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7AA2-4123-4C79-BF83-88B521A99C1E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775D-B353-443D-B0E9-DFA6C88F4933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369B3A7-DC45-4B11-B8BF-7C777327002B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530837D-CCB2-4E57-9F17-3DC61AF3D505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530837D-CCB2-4E57-9F17-3DC61AF3D505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530837D-CCB2-4E57-9F17-3DC61AF3D505}" type="datetime1">
              <a:rPr lang="pl-PL" smtClean="0"/>
              <a:pPr/>
              <a:t>2012-04-12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http://www.britishcouncil.org/comenius-llp-logo-jpg.jpg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5013176"/>
            <a:ext cx="7560840" cy="12961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pl-PL" sz="2400" i="1" smtClean="0"/>
              <a:t>This </a:t>
            </a:r>
            <a:r>
              <a:rPr lang="pl-PL" sz="2400" i="1" dirty="0" smtClean="0"/>
              <a:t>project </a:t>
            </a:r>
            <a:r>
              <a:rPr lang="pl-PL" sz="2400" i="1" dirty="0" err="1" smtClean="0"/>
              <a:t>has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been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funded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with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support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from</a:t>
            </a:r>
            <a:r>
              <a:rPr lang="pl-PL" sz="2400" i="1" dirty="0" smtClean="0"/>
              <a:t> the </a:t>
            </a:r>
            <a:r>
              <a:rPr lang="pl-PL" sz="2400" i="1" dirty="0" err="1" smtClean="0"/>
              <a:t>European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Commission</a:t>
            </a:r>
            <a:r>
              <a:rPr lang="pl-PL" sz="2400" i="1" dirty="0" smtClean="0"/>
              <a:t>. This  </a:t>
            </a:r>
            <a:r>
              <a:rPr lang="pl-PL" sz="2400" i="1" dirty="0" err="1" smtClean="0"/>
              <a:t>publication</a:t>
            </a:r>
            <a:r>
              <a:rPr lang="pl-PL" sz="2400" i="1" dirty="0" smtClean="0"/>
              <a:t> reflects the </a:t>
            </a:r>
            <a:r>
              <a:rPr lang="pl-PL" sz="2400" i="1" dirty="0" err="1" smtClean="0"/>
              <a:t>views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only</a:t>
            </a:r>
            <a:r>
              <a:rPr lang="pl-PL" sz="2400" i="1" dirty="0" smtClean="0"/>
              <a:t> the </a:t>
            </a:r>
            <a:r>
              <a:rPr lang="pl-PL" sz="2400" i="1" dirty="0" err="1" smtClean="0"/>
              <a:t>authors</a:t>
            </a:r>
            <a:r>
              <a:rPr lang="pl-PL" sz="2400" i="1" dirty="0" smtClean="0"/>
              <a:t> and the </a:t>
            </a:r>
            <a:r>
              <a:rPr lang="pl-PL" sz="2400" i="1" dirty="0" err="1" smtClean="0"/>
              <a:t>European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Commission</a:t>
            </a:r>
            <a:r>
              <a:rPr lang="pl-PL" sz="2400" i="1" dirty="0" smtClean="0"/>
              <a:t>  </a:t>
            </a:r>
            <a:r>
              <a:rPr lang="pl-PL" sz="2400" i="1" dirty="0" err="1" smtClean="0"/>
              <a:t>cannot</a:t>
            </a:r>
            <a:r>
              <a:rPr lang="pl-PL" sz="2400" i="1" dirty="0" smtClean="0"/>
              <a:t> be held </a:t>
            </a:r>
            <a:r>
              <a:rPr lang="pl-PL" sz="2400" i="1" dirty="0" err="1" smtClean="0"/>
              <a:t>responsible</a:t>
            </a:r>
            <a:r>
              <a:rPr lang="pl-PL" sz="2400" i="1" dirty="0" smtClean="0"/>
              <a:t> for </a:t>
            </a:r>
            <a:r>
              <a:rPr lang="pl-PL" sz="2400" i="1" dirty="0" err="1" smtClean="0"/>
              <a:t>any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use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which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may</a:t>
            </a:r>
            <a:r>
              <a:rPr lang="pl-PL" sz="2400" i="1" dirty="0" smtClean="0"/>
              <a:t> be </a:t>
            </a:r>
            <a:r>
              <a:rPr lang="pl-PL" sz="2400" i="1" dirty="0" err="1" smtClean="0"/>
              <a:t>made</a:t>
            </a:r>
            <a:r>
              <a:rPr lang="pl-PL" sz="2400" i="1" dirty="0" smtClean="0"/>
              <a:t> of the </a:t>
            </a:r>
            <a:r>
              <a:rPr lang="pl-PL" sz="2400" i="1" dirty="0" err="1" smtClean="0"/>
              <a:t>information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conatained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therein</a:t>
            </a:r>
            <a:r>
              <a:rPr lang="pl-PL" sz="2400" i="1" dirty="0" smtClean="0"/>
              <a:t>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851648" cy="252028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/>
            </a:r>
            <a:br>
              <a:rPr lang="pl-PL" dirty="0" smtClean="0">
                <a:solidFill>
                  <a:srgbClr val="C00000"/>
                </a:solidFill>
              </a:rPr>
            </a:br>
            <a:r>
              <a:rPr lang="pl-PL" sz="4800" dirty="0" smtClean="0">
                <a:solidFill>
                  <a:srgbClr val="C00000"/>
                </a:solidFill>
                <a:latin typeface="Distant Galaxy" pitchFamily="2" charset="0"/>
              </a:rPr>
              <a:t>The caps’ game</a:t>
            </a:r>
            <a:br>
              <a:rPr lang="pl-PL" sz="4800" dirty="0" smtClean="0">
                <a:solidFill>
                  <a:srgbClr val="C00000"/>
                </a:solidFill>
                <a:latin typeface="Distant Galaxy" pitchFamily="2" charset="0"/>
              </a:rPr>
            </a:br>
            <a:r>
              <a:rPr lang="pl-PL" sz="4800" dirty="0" smtClean="0">
                <a:solidFill>
                  <a:srgbClr val="C00000"/>
                </a:solidFill>
                <a:latin typeface="Distant Galaxy" pitchFamily="2" charset="0"/>
              </a:rPr>
              <a:t>Gra w kapsle</a:t>
            </a:r>
            <a:endParaRPr lang="pl-PL" sz="4800" dirty="0">
              <a:solidFill>
                <a:srgbClr val="C00000"/>
              </a:solidFill>
              <a:latin typeface="Distant Galaxy" pitchFamily="2" charset="0"/>
            </a:endParaRPr>
          </a:p>
        </p:txBody>
      </p:sp>
      <p:pic>
        <p:nvPicPr>
          <p:cNvPr id="4" name="Obraz 3" descr="http://www.britishcouncil.org/comenius-llp-logo-jpg.jpg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51520" y="260648"/>
            <a:ext cx="31683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0" descr="C:\Users\Portátil\Desktop\Nova pasta (2)\polonia-.icone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60648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88640"/>
            <a:ext cx="1872208" cy="18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 smtClean="0">
                <a:latin typeface="Century Gothic" pitchFamily="34" charset="0"/>
              </a:rPr>
              <a:t>The route</a:t>
            </a:r>
            <a:endParaRPr lang="pl-PL" sz="4400" b="1" dirty="0">
              <a:latin typeface="Century Gothic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pic>
        <p:nvPicPr>
          <p:cNvPr id="1026" name="Picture 2" descr="C:\Users\123\Desktop\2012-04-02_1118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324884">
            <a:off x="341086" y="1616259"/>
            <a:ext cx="338437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 descr="C:\Users\123\Desktop\kapsle%20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9889">
            <a:off x="1624016" y="3608993"/>
            <a:ext cx="3312162" cy="239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5220072" y="1772816"/>
            <a:ext cx="3096344" cy="41549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It </a:t>
            </a:r>
            <a:r>
              <a:rPr lang="pl-PL" sz="2400" dirty="0" err="1" smtClean="0">
                <a:solidFill>
                  <a:schemeClr val="tx1"/>
                </a:solidFill>
              </a:rPr>
              <a:t>depends</a:t>
            </a:r>
            <a:r>
              <a:rPr lang="pl-PL" sz="2400" dirty="0" smtClean="0">
                <a:solidFill>
                  <a:schemeClr val="tx1"/>
                </a:solidFill>
              </a:rPr>
              <a:t> on </a:t>
            </a:r>
            <a:r>
              <a:rPr lang="pl-PL" sz="2400" dirty="0" err="1" smtClean="0">
                <a:solidFill>
                  <a:schemeClr val="tx1"/>
                </a:solidFill>
              </a:rPr>
              <a:t>our</a:t>
            </a:r>
            <a:r>
              <a:rPr lang="pl-PL" sz="2400" dirty="0" smtClean="0">
                <a:solidFill>
                  <a:schemeClr val="tx1"/>
                </a:solidFill>
              </a:rPr>
              <a:t> imagination. </a:t>
            </a:r>
            <a:r>
              <a:rPr lang="pl-PL" sz="2400" dirty="0" err="1" smtClean="0">
                <a:solidFill>
                  <a:schemeClr val="tx1"/>
                </a:solidFill>
              </a:rPr>
              <a:t>There</a:t>
            </a:r>
            <a:r>
              <a:rPr lang="pl-PL" sz="2400" dirty="0" smtClean="0">
                <a:solidFill>
                  <a:schemeClr val="tx1"/>
                </a:solidFill>
              </a:rPr>
              <a:t> should be </a:t>
            </a:r>
            <a:r>
              <a:rPr lang="pl-PL" sz="2400" dirty="0" err="1" smtClean="0">
                <a:solidFill>
                  <a:schemeClr val="tx1"/>
                </a:solidFill>
              </a:rPr>
              <a:t>lots</a:t>
            </a:r>
            <a:r>
              <a:rPr lang="pl-PL" sz="2400" dirty="0" smtClean="0">
                <a:solidFill>
                  <a:schemeClr val="tx1"/>
                </a:solidFill>
              </a:rPr>
              <a:t>  of obstacles </a:t>
            </a:r>
            <a:r>
              <a:rPr lang="pl-PL" sz="2400" dirty="0" err="1" smtClean="0">
                <a:solidFill>
                  <a:schemeClr val="tx1"/>
                </a:solidFill>
              </a:rPr>
              <a:t>such</a:t>
            </a:r>
            <a:r>
              <a:rPr lang="pl-PL" sz="2400" dirty="0" smtClean="0">
                <a:solidFill>
                  <a:schemeClr val="tx1"/>
                </a:solidFill>
              </a:rPr>
              <a:t> as: a </a:t>
            </a:r>
            <a:r>
              <a:rPr lang="pl-PL" sz="2400" dirty="0" err="1" smtClean="0">
                <a:solidFill>
                  <a:schemeClr val="tx1"/>
                </a:solidFill>
              </a:rPr>
              <a:t>tunnel</a:t>
            </a:r>
            <a:r>
              <a:rPr lang="pl-PL" sz="2400" dirty="0" smtClean="0">
                <a:solidFill>
                  <a:schemeClr val="tx1"/>
                </a:solidFill>
              </a:rPr>
              <a:t>, a </a:t>
            </a:r>
            <a:r>
              <a:rPr lang="pl-PL" sz="2400" dirty="0" err="1" smtClean="0">
                <a:solidFill>
                  <a:schemeClr val="tx1"/>
                </a:solidFill>
              </a:rPr>
              <a:t>hill</a:t>
            </a:r>
            <a:r>
              <a:rPr lang="pl-PL" sz="2400" dirty="0" smtClean="0">
                <a:solidFill>
                  <a:schemeClr val="tx1"/>
                </a:solidFill>
              </a:rPr>
              <a:t>, a  bridge, a </a:t>
            </a:r>
            <a:r>
              <a:rPr lang="pl-PL" sz="2400" dirty="0" err="1" smtClean="0">
                <a:solidFill>
                  <a:schemeClr val="tx1"/>
                </a:solidFill>
              </a:rPr>
              <a:t>sharp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curve</a:t>
            </a:r>
            <a:r>
              <a:rPr lang="pl-PL" sz="2400" dirty="0" smtClean="0">
                <a:solidFill>
                  <a:schemeClr val="tx1"/>
                </a:solidFill>
              </a:rPr>
              <a:t>. You should </a:t>
            </a:r>
            <a:r>
              <a:rPr lang="pl-PL" sz="2400" dirty="0" err="1" smtClean="0">
                <a:solidFill>
                  <a:schemeClr val="tx1"/>
                </a:solidFill>
              </a:rPr>
              <a:t>also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take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into</a:t>
            </a:r>
            <a:r>
              <a:rPr lang="pl-PL" sz="2400" dirty="0" smtClean="0">
                <a:solidFill>
                  <a:schemeClr val="tx1"/>
                </a:solidFill>
              </a:rPr>
              <a:t> consideration the time you </a:t>
            </a:r>
            <a:r>
              <a:rPr lang="pl-PL" sz="2400" dirty="0" err="1" smtClean="0">
                <a:solidFill>
                  <a:schemeClr val="tx1"/>
                </a:solidFill>
              </a:rPr>
              <a:t>may</a:t>
            </a:r>
            <a:r>
              <a:rPr lang="pl-PL" sz="2400" dirty="0" smtClean="0">
                <a:solidFill>
                  <a:schemeClr val="tx1"/>
                </a:solidFill>
              </a:rPr>
              <a:t> afford to play this game.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podlady.com/allegro/grafiki/kapsl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88640"/>
            <a:ext cx="1728192" cy="108012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8534400" cy="758952"/>
          </a:xfrm>
        </p:spPr>
        <p:txBody>
          <a:bodyPr>
            <a:noAutofit/>
          </a:bodyPr>
          <a:lstStyle/>
          <a:p>
            <a:r>
              <a:rPr lang="pl-PL" sz="4400" b="1" dirty="0" smtClean="0">
                <a:latin typeface="Century Gothic" pitchFamily="34" charset="0"/>
              </a:rPr>
              <a:t>How is the game played?</a:t>
            </a:r>
            <a:endParaRPr lang="pl-PL" sz="4400" b="1" dirty="0">
              <a:latin typeface="Century Gothic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496944" cy="49262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game starts at the starting line and the players draw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lots to start.</a:t>
            </a:r>
          </a:p>
          <a:p>
            <a:pPr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 participant has only one hit during one turn.</a:t>
            </a:r>
          </a:p>
          <a:p>
            <a:pPr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 cap always needs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follow the route.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mustn’t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shortcuts.</a:t>
            </a:r>
          </a:p>
          <a:p>
            <a:pPr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 cap needs to stop within the route set by the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lines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or needs to touch it. </a:t>
            </a:r>
          </a:p>
          <a:p>
            <a:pPr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 the cap after being snapped is out of the trail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the player must come back to the previous place both after the player’s hit or after being hit by the opponent’s cap.</a:t>
            </a:r>
          </a:p>
          <a:p>
            <a:pPr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6.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 game of a player is finished if his/her cap crosses the finish line with its circumference.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 smtClean="0">
                <a:latin typeface="Century Gothic" pitchFamily="34" charset="0"/>
              </a:rPr>
              <a:t>The </a:t>
            </a:r>
            <a:r>
              <a:rPr lang="pl-PL" sz="4400" b="1" dirty="0" err="1" smtClean="0">
                <a:latin typeface="Century Gothic" pitchFamily="34" charset="0"/>
              </a:rPr>
              <a:t>rules</a:t>
            </a:r>
            <a:r>
              <a:rPr lang="pl-PL" sz="4400" b="1" dirty="0" smtClean="0">
                <a:latin typeface="Century Gothic" pitchFamily="34" charset="0"/>
              </a:rPr>
              <a:t> of the </a:t>
            </a:r>
            <a:r>
              <a:rPr lang="pl-PL" sz="4400" b="1" dirty="0" err="1" smtClean="0">
                <a:latin typeface="Century Gothic" pitchFamily="34" charset="0"/>
              </a:rPr>
              <a:t>game</a:t>
            </a:r>
            <a:endParaRPr lang="pl-PL" sz="4400" b="1" dirty="0">
              <a:latin typeface="Century Gothic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76456" cy="4572000"/>
          </a:xfrm>
        </p:spPr>
        <p:txBody>
          <a:bodyPr/>
          <a:lstStyle/>
          <a:p>
            <a:r>
              <a:rPr lang="pl-PL" sz="3200" dirty="0" smtClean="0"/>
              <a:t>One  round is one </a:t>
            </a:r>
            <a:r>
              <a:rPr lang="pl-PL" sz="3200" dirty="0" err="1" smtClean="0"/>
              <a:t>snap</a:t>
            </a:r>
            <a:r>
              <a:rPr lang="pl-PL" sz="3200" dirty="0" smtClean="0"/>
              <a:t>. The </a:t>
            </a:r>
            <a:r>
              <a:rPr lang="pl-PL" sz="3200" dirty="0" err="1" smtClean="0"/>
              <a:t>winner</a:t>
            </a:r>
            <a:r>
              <a:rPr lang="pl-PL" sz="3200" dirty="0" smtClean="0"/>
              <a:t> is the person who  can hit the caps the </a:t>
            </a:r>
            <a:r>
              <a:rPr lang="pl-PL" sz="3200" dirty="0" err="1" smtClean="0"/>
              <a:t>strongest</a:t>
            </a:r>
            <a:r>
              <a:rPr lang="pl-PL" sz="3200" dirty="0" smtClean="0"/>
              <a:t> and  the most precisely.</a:t>
            </a:r>
          </a:p>
          <a:p>
            <a:endParaRPr lang="pl-PL" dirty="0"/>
          </a:p>
        </p:txBody>
      </p:sp>
      <p:pic>
        <p:nvPicPr>
          <p:cNvPr id="2050" name="Picture 2" descr="C:\Users\123\Desktop\2012-03-28_191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847364"/>
            <a:ext cx="3562722" cy="3287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Łącznik prosty ze strzałką 6"/>
          <p:cNvCxnSpPr>
            <a:stCxn id="8" idx="3"/>
          </p:cNvCxnSpPr>
          <p:nvPr/>
        </p:nvCxnSpPr>
        <p:spPr>
          <a:xfrm>
            <a:off x="3707904" y="4420563"/>
            <a:ext cx="1944216" cy="11686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1115616" y="4005064"/>
            <a:ext cx="25922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You </a:t>
            </a:r>
            <a:r>
              <a:rPr lang="pl-PL" sz="2400" dirty="0" err="1" smtClean="0"/>
              <a:t>must</a:t>
            </a:r>
            <a:r>
              <a:rPr lang="pl-PL" sz="2400" dirty="0" smtClean="0"/>
              <a:t> </a:t>
            </a:r>
            <a:r>
              <a:rPr lang="pl-PL" sz="2400" dirty="0" err="1" smtClean="0"/>
              <a:t>snap</a:t>
            </a:r>
            <a:r>
              <a:rPr lang="pl-PL" sz="2400" dirty="0" smtClean="0"/>
              <a:t> the cap.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 smtClean="0">
                <a:latin typeface="Century Gothic" pitchFamily="34" charset="0"/>
              </a:rPr>
              <a:t>Individual races</a:t>
            </a:r>
            <a:endParaRPr lang="pl-PL" sz="4400" b="1" dirty="0">
              <a:latin typeface="Century Gothic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712968" cy="4572000"/>
          </a:xfrm>
        </p:spPr>
        <p:txBody>
          <a:bodyPr/>
          <a:lstStyle/>
          <a:p>
            <a:r>
              <a:rPr lang="pl-PL" dirty="0" err="1" smtClean="0"/>
              <a:t>Another</a:t>
            </a:r>
            <a:r>
              <a:rPr lang="pl-PL" dirty="0" smtClean="0"/>
              <a:t> </a:t>
            </a:r>
            <a:r>
              <a:rPr lang="pl-PL" dirty="0" err="1" smtClean="0"/>
              <a:t>type</a:t>
            </a:r>
            <a:r>
              <a:rPr lang="pl-PL" dirty="0" smtClean="0"/>
              <a:t> of the caps’ game is </a:t>
            </a:r>
            <a:r>
              <a:rPr lang="pl-PL" dirty="0" err="1" smtClean="0"/>
              <a:t>individual</a:t>
            </a:r>
            <a:r>
              <a:rPr lang="pl-PL" dirty="0" smtClean="0"/>
              <a:t> race             of the players. </a:t>
            </a:r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participant</a:t>
            </a:r>
            <a:r>
              <a:rPr lang="pl-PL" dirty="0" smtClean="0"/>
              <a:t> </a:t>
            </a:r>
            <a:r>
              <a:rPr lang="pl-PL" dirty="0" err="1" smtClean="0"/>
              <a:t>finishes</a:t>
            </a:r>
            <a:r>
              <a:rPr lang="pl-PL" dirty="0" smtClean="0"/>
              <a:t> the </a:t>
            </a:r>
            <a:r>
              <a:rPr lang="pl-PL" dirty="0" err="1" smtClean="0"/>
              <a:t>track</a:t>
            </a:r>
            <a:r>
              <a:rPr lang="pl-PL" dirty="0" smtClean="0"/>
              <a:t> </a:t>
            </a:r>
            <a:r>
              <a:rPr lang="pl-PL" dirty="0" err="1" smtClean="0"/>
              <a:t>individually</a:t>
            </a:r>
            <a:r>
              <a:rPr lang="pl-PL" dirty="0" smtClean="0"/>
              <a:t>. The </a:t>
            </a:r>
            <a:r>
              <a:rPr lang="pl-PL" dirty="0" err="1" smtClean="0"/>
              <a:t>winnner</a:t>
            </a:r>
            <a:r>
              <a:rPr lang="pl-PL" dirty="0" smtClean="0"/>
              <a:t> is the person who </a:t>
            </a:r>
            <a:r>
              <a:rPr lang="pl-PL" dirty="0" err="1" smtClean="0"/>
              <a:t>finishes</a:t>
            </a:r>
            <a:r>
              <a:rPr lang="pl-PL" dirty="0" smtClean="0"/>
              <a:t> the race </a:t>
            </a:r>
            <a:r>
              <a:rPr lang="pl-PL" dirty="0" err="1" smtClean="0"/>
              <a:t>using</a:t>
            </a:r>
            <a:r>
              <a:rPr lang="pl-PL" dirty="0" smtClean="0"/>
              <a:t> the </a:t>
            </a:r>
            <a:r>
              <a:rPr lang="pl-PL" dirty="0" err="1" smtClean="0"/>
              <a:t>smallest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movements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 smtClean="0">
                <a:latin typeface="Century Gothic" pitchFamily="34" charset="0"/>
              </a:rPr>
              <a:t>Team races</a:t>
            </a:r>
            <a:endParaRPr lang="pl-PL" sz="4400" b="1" dirty="0">
              <a:latin typeface="Century Gothic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If we have more players we can try to organize team competition and then the victory goes to the team who scored more points;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e.g. in  a game took part 15 players (5 teams 3 players each) so in this game the first player gets 15 points, the second 14 etc. the total of received points decides about the each team’s place.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If teams have equal number of points then the place of the best player decides about the place of the team.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4098" name="Picture 2" descr="http://www.jaslonet.pl/i/news/2010/03/kaps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8628">
            <a:off x="6641639" y="76224"/>
            <a:ext cx="2080398" cy="1385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90582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chemeClr val="bg1">
                    <a:lumMod val="25000"/>
                  </a:schemeClr>
                </a:solidFill>
                <a:latin typeface="Good Times" pitchFamily="2" charset="0"/>
              </a:rPr>
              <a:t>Thank  you </a:t>
            </a:r>
            <a:br>
              <a:rPr lang="pl-PL" sz="4400" b="1" dirty="0" smtClean="0">
                <a:solidFill>
                  <a:schemeClr val="bg1">
                    <a:lumMod val="25000"/>
                  </a:schemeClr>
                </a:solidFill>
                <a:latin typeface="Good Times" pitchFamily="2" charset="0"/>
              </a:rPr>
            </a:br>
            <a:r>
              <a:rPr lang="pl-PL" sz="4400" b="1" dirty="0" smtClean="0">
                <a:solidFill>
                  <a:schemeClr val="bg1">
                    <a:lumMod val="25000"/>
                  </a:schemeClr>
                </a:solidFill>
                <a:latin typeface="Good Times" pitchFamily="2" charset="0"/>
              </a:rPr>
              <a:t>for  </a:t>
            </a:r>
            <a:r>
              <a:rPr lang="pl-PL" sz="4400" b="1" dirty="0" err="1" smtClean="0">
                <a:solidFill>
                  <a:schemeClr val="bg1">
                    <a:lumMod val="25000"/>
                  </a:schemeClr>
                </a:solidFill>
                <a:latin typeface="Good Times" pitchFamily="2" charset="0"/>
              </a:rPr>
              <a:t>your</a:t>
            </a:r>
            <a:r>
              <a:rPr lang="pl-PL" sz="4400" b="1" dirty="0" smtClean="0">
                <a:solidFill>
                  <a:schemeClr val="bg1">
                    <a:lumMod val="25000"/>
                  </a:schemeClr>
                </a:solidFill>
                <a:latin typeface="Good Times" pitchFamily="2" charset="0"/>
              </a:rPr>
              <a:t>  </a:t>
            </a:r>
            <a:r>
              <a:rPr lang="pl-PL" sz="4400" b="1" dirty="0" err="1" smtClean="0">
                <a:solidFill>
                  <a:schemeClr val="bg1">
                    <a:lumMod val="25000"/>
                  </a:schemeClr>
                </a:solidFill>
                <a:latin typeface="Good Times" pitchFamily="2" charset="0"/>
              </a:rPr>
              <a:t>attention</a:t>
            </a:r>
            <a:r>
              <a:rPr lang="pl-PL" sz="4400" b="1" dirty="0" smtClean="0">
                <a:solidFill>
                  <a:schemeClr val="bg1">
                    <a:lumMod val="25000"/>
                  </a:schemeClr>
                </a:solidFill>
                <a:latin typeface="Good Times" pitchFamily="2" charset="0"/>
              </a:rPr>
              <a:t> !</a:t>
            </a:r>
            <a:endParaRPr lang="pl-PL" sz="4400" b="1" dirty="0">
              <a:solidFill>
                <a:schemeClr val="bg1">
                  <a:lumMod val="25000"/>
                </a:schemeClr>
              </a:solidFill>
              <a:latin typeface="Good Times" pitchFamily="2" charset="0"/>
            </a:endParaRPr>
          </a:p>
        </p:txBody>
      </p:sp>
      <p:pic>
        <p:nvPicPr>
          <p:cNvPr id="5" name="Symbol zastępczy zawartości 4" descr="Obraz1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7272808" cy="4642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latin typeface="Century Gothic" pitchFamily="34" charset="0"/>
              </a:rPr>
              <a:t>The caps’ </a:t>
            </a:r>
            <a:r>
              <a:rPr lang="pl-PL" sz="4000" b="1" dirty="0" err="1" smtClean="0">
                <a:latin typeface="Century Gothic" pitchFamily="34" charset="0"/>
              </a:rPr>
              <a:t>game</a:t>
            </a:r>
            <a:endParaRPr lang="pl-PL" sz="4000" b="1" dirty="0">
              <a:latin typeface="Century Gothic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79512" y="6492240"/>
            <a:ext cx="3581400" cy="3657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Let's play together like grandpa!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03920" cy="291006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Caps playing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game which uses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bottle caps which are snapped along a defined route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game can be 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great idea for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whole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family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who wants to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spend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time together in an active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way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Cedriczek (Czikita)\AppData\Local\Microsoft\Windows\Temporary Internet Files\Content.IE5\KFHLE99E\MC90001328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085184"/>
            <a:ext cx="2656946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>
                <a:latin typeface="Century Gothic" pitchFamily="34" charset="0"/>
              </a:rPr>
              <a:t>About</a:t>
            </a:r>
            <a:r>
              <a:rPr lang="pl-PL" sz="4000" b="1" dirty="0" smtClean="0">
                <a:latin typeface="Century Gothic" pitchFamily="34" charset="0"/>
              </a:rPr>
              <a:t> the game</a:t>
            </a:r>
            <a:endParaRPr lang="pl-PL" sz="4000" b="1" dirty="0">
              <a:latin typeface="Century Gothic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During 1980s there were</a:t>
            </a:r>
            <a:r>
              <a:rPr lang="pl-PL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extremely</a:t>
            </a:r>
            <a:r>
              <a:rPr lang="pl-PL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popular so called ‘peace rallies’. The games in the shape of a rally were conducted along the set rail, where the caps inside were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coloured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symbolize the flags of particular countries- these which took part in the real </a:t>
            </a:r>
            <a:r>
              <a:rPr lang="pl-PL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eace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ally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flags were stuck by means of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plasticine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or transparent plastic. </a:t>
            </a:r>
            <a:r>
              <a:rPr lang="pl-PL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They</a:t>
            </a:r>
            <a:r>
              <a:rPr lang="pl-PL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were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usually</a:t>
            </a:r>
            <a:r>
              <a:rPr lang="pl-PL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made by</a:t>
            </a:r>
            <a:r>
              <a:rPr lang="pl-PL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the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players themselves by cutting them from encyclopedias or atlases</a:t>
            </a:r>
            <a:r>
              <a:rPr lang="pl-PL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l-PL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latin typeface="Century Gothic" pitchFamily="34" charset="0"/>
              </a:rPr>
              <a:t>How to make the caps?</a:t>
            </a:r>
            <a:endParaRPr lang="pl-PL" sz="4000" b="1" dirty="0">
              <a:latin typeface="Century Gothic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The caps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filled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wax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plasticine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can be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empty.You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must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stick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„littl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shirt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” on top of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 It can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present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animal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a car, a flag, the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name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favourite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sportstar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etc.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 caps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must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be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numbered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somehow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 make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 recognition of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participants.</a:t>
            </a:r>
            <a:endParaRPr lang="pl-PL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5" name="Picture 2" descr="http://myszkow.eu/files/article_images/kaps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59213"/>
            <a:ext cx="2462674" cy="1606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latin typeface="Century Gothic" pitchFamily="34" charset="0"/>
              </a:rPr>
              <a:t>The </a:t>
            </a:r>
            <a:r>
              <a:rPr lang="pl-PL" sz="4000" b="1" dirty="0" err="1" smtClean="0">
                <a:latin typeface="Century Gothic" pitchFamily="34" charset="0"/>
              </a:rPr>
              <a:t>number</a:t>
            </a:r>
            <a:r>
              <a:rPr lang="pl-PL" sz="4000" b="1" dirty="0" smtClean="0">
                <a:latin typeface="Century Gothic" pitchFamily="34" charset="0"/>
              </a:rPr>
              <a:t> of players</a:t>
            </a:r>
            <a:endParaRPr lang="pl-PL" sz="4000" b="1" dirty="0">
              <a:latin typeface="Century Gothic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03920" cy="4572000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 depends on the length and the width of the trail. The game is more interesting when at least 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four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– five players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take part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123\Desktop\2012-03-28_191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068960"/>
            <a:ext cx="3672408" cy="3004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1979712" y="5445224"/>
            <a:ext cx="273630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more</a:t>
            </a:r>
            <a:r>
              <a:rPr lang="pl-PL" dirty="0" smtClean="0"/>
              <a:t> players, the </a:t>
            </a:r>
            <a:r>
              <a:rPr lang="pl-PL" dirty="0" err="1" smtClean="0"/>
              <a:t>wider</a:t>
            </a:r>
            <a:r>
              <a:rPr lang="pl-PL" dirty="0" smtClean="0"/>
              <a:t> route should be.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Cedriczek (Czikita)\AppData\Local\Microsoft\Windows\Temporary Internet Files\Content.IE5\53H0GRKB\MP90044907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915054"/>
            <a:ext cx="3240360" cy="243027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latin typeface="Century Gothic" pitchFamily="34" charset="0"/>
              </a:rPr>
              <a:t>The </a:t>
            </a:r>
            <a:r>
              <a:rPr lang="pl-PL" sz="4000" b="1" dirty="0" err="1" smtClean="0">
                <a:latin typeface="Century Gothic" pitchFamily="34" charset="0"/>
              </a:rPr>
              <a:t>age</a:t>
            </a:r>
            <a:r>
              <a:rPr lang="pl-PL" sz="4000" b="1" dirty="0" smtClean="0">
                <a:latin typeface="Century Gothic" pitchFamily="34" charset="0"/>
              </a:rPr>
              <a:t> of the players</a:t>
            </a:r>
            <a:endParaRPr lang="pl-PL" sz="4000" b="1" dirty="0">
              <a:latin typeface="Century Gothic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6" name="Chmurka 5"/>
          <p:cNvSpPr/>
          <p:nvPr/>
        </p:nvSpPr>
        <p:spPr>
          <a:xfrm rot="166871">
            <a:off x="397817" y="1589059"/>
            <a:ext cx="7344816" cy="32403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/>
              <a:t>Over </a:t>
            </a:r>
            <a:r>
              <a:rPr lang="pt-PT" sz="4800" dirty="0" smtClean="0"/>
              <a:t>6 </a:t>
            </a:r>
            <a:r>
              <a:rPr lang="pl-PL" sz="4800" dirty="0" smtClean="0"/>
              <a:t>years old.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latin typeface="Century Gothic" pitchFamily="34" charset="0"/>
              </a:rPr>
              <a:t>The </a:t>
            </a:r>
            <a:r>
              <a:rPr lang="pl-PL" sz="4000" b="1" dirty="0" err="1" smtClean="0">
                <a:latin typeface="Century Gothic" pitchFamily="34" charset="0"/>
              </a:rPr>
              <a:t>aim</a:t>
            </a:r>
            <a:r>
              <a:rPr lang="pl-PL" sz="4000" b="1" dirty="0" smtClean="0">
                <a:latin typeface="Century Gothic" pitchFamily="34" charset="0"/>
              </a:rPr>
              <a:t> of the game</a:t>
            </a:r>
            <a:endParaRPr lang="pl-PL" sz="4000" b="1" dirty="0">
              <a:latin typeface="Century Gothic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Let's play together like grandpa!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503920" cy="4572000"/>
          </a:xfrm>
        </p:spPr>
        <p:txBody>
          <a:bodyPr>
            <a:normAutofit/>
          </a:bodyPr>
          <a:lstStyle/>
          <a:p>
            <a:pPr algn="just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The aim is to win the race and overcome obstacles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hich are on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route.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3200" dirty="0" smtClean="0">
                <a:latin typeface="Arial" pitchFamily="34" charset="0"/>
                <a:cs typeface="Arial" pitchFamily="34" charset="0"/>
              </a:rPr>
              <a:t>The caps substitute the real players.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latin typeface="Century Gothic" pitchFamily="34" charset="0"/>
              </a:rPr>
              <a:t>Where can you play this game?</a:t>
            </a:r>
            <a:endParaRPr lang="pl-PL" sz="4000" b="1" dirty="0">
              <a:latin typeface="Century Gothic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smtClean="0"/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043608" y="1916832"/>
          <a:ext cx="70567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64672"/>
          </a:xfrm>
        </p:spPr>
        <p:txBody>
          <a:bodyPr>
            <a:noAutofit/>
          </a:bodyPr>
          <a:lstStyle/>
          <a:p>
            <a:r>
              <a:rPr lang="pl-PL" sz="4400" b="1" dirty="0" err="1" smtClean="0">
                <a:latin typeface="Century Gothic" pitchFamily="34" charset="0"/>
                <a:cs typeface="Arial" pitchFamily="34" charset="0"/>
              </a:rPr>
              <a:t>Equipment</a:t>
            </a:r>
            <a:endParaRPr lang="pl-PL" sz="4400" b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Let's play together like grandpa!</a:t>
            </a:r>
            <a:endParaRPr lang="pl-PL"/>
          </a:p>
        </p:txBody>
      </p:sp>
      <p:pic>
        <p:nvPicPr>
          <p:cNvPr id="1026" name="Picture 2" descr="C:\Users\123\Desktop\gry zdjęcia\plasteli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628800"/>
            <a:ext cx="2419470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123\Desktop\włócz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628800"/>
            <a:ext cx="2316133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123\Desktop\gry zdjęcia\kreda-chodnikowa-kolorowa-s2365_0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221088"/>
            <a:ext cx="1872208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123\Desktop\gry zdjęcia\kapsle_ms__4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4221088"/>
            <a:ext cx="2016224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899592" y="3573016"/>
            <a:ext cx="16561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/>
              <a:t>wool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364088" y="5805264"/>
            <a:ext cx="151216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chalk</a:t>
            </a:r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851920" y="3573016"/>
            <a:ext cx="16561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/>
              <a:t>plasticine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339752" y="5805264"/>
            <a:ext cx="115212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caps</a:t>
            </a:r>
            <a:endParaRPr lang="pl-PL" sz="2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444208" y="3573016"/>
            <a:ext cx="208823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masking tape</a:t>
            </a:r>
            <a:endParaRPr lang="pl-PL" sz="2400" dirty="0"/>
          </a:p>
        </p:txBody>
      </p:sp>
      <p:pic>
        <p:nvPicPr>
          <p:cNvPr id="3" name="Picture 2" descr="C:\Users\123\Pictures\masking tap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628800"/>
            <a:ext cx="2232248" cy="1807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zesileni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0.xml><?xml version="1.0" encoding="utf-8"?>
<a:themeOverride xmlns:a="http://schemas.openxmlformats.org/drawingml/2006/main">
  <a:clrScheme name="Przepły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Wykusz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2.xml><?xml version="1.0" encoding="utf-8"?>
<a:themeOverride xmlns:a="http://schemas.openxmlformats.org/drawingml/2006/main">
  <a:clrScheme name="Wielkomiejski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13.xml><?xml version="1.0" encoding="utf-8"?>
<a:themeOverride xmlns:a="http://schemas.openxmlformats.org/drawingml/2006/main">
  <a:clrScheme name="Niestandardowy 1">
    <a:dk1>
      <a:srgbClr val="DCEBEF"/>
    </a:dk1>
    <a:lt1>
      <a:srgbClr val="CAE0E6"/>
    </a:lt1>
    <a:dk2>
      <a:srgbClr val="33352A"/>
    </a:dk2>
    <a:lt2>
      <a:srgbClr val="EDF5F7"/>
    </a:lt2>
    <a:accent1>
      <a:srgbClr val="66A7B8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Bogaty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Papi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Energetyczny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6.xml><?xml version="1.0" encoding="utf-8"?>
<a:themeOverride xmlns:a="http://schemas.openxmlformats.org/drawingml/2006/main">
  <a:clrScheme name="Moduł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7.xml><?xml version="1.0" encoding="utf-8"?>
<a:themeOverride xmlns:a="http://schemas.openxmlformats.org/drawingml/2006/main">
  <a:clrScheme name="Przesileni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Bogaty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334</TotalTime>
  <Words>773</Words>
  <Application>Microsoft Office PowerPoint</Application>
  <PresentationFormat>Pokaz na ekranie (4:3)</PresentationFormat>
  <Paragraphs>83</Paragraphs>
  <Slides>15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Miejski</vt:lpstr>
      <vt:lpstr>1_Miejski</vt:lpstr>
      <vt:lpstr>Hol</vt:lpstr>
      <vt:lpstr> The caps’ game Gra w kapsle</vt:lpstr>
      <vt:lpstr>The caps’ game</vt:lpstr>
      <vt:lpstr>About the game</vt:lpstr>
      <vt:lpstr>How to make the caps?</vt:lpstr>
      <vt:lpstr>The number of players</vt:lpstr>
      <vt:lpstr>The age of the players</vt:lpstr>
      <vt:lpstr>The aim of the game</vt:lpstr>
      <vt:lpstr>Where can you play this game?</vt:lpstr>
      <vt:lpstr>Equipment</vt:lpstr>
      <vt:lpstr>The route</vt:lpstr>
      <vt:lpstr>How is the game played?</vt:lpstr>
      <vt:lpstr>The rules of the game</vt:lpstr>
      <vt:lpstr>Individual races</vt:lpstr>
      <vt:lpstr>Team races</vt:lpstr>
      <vt:lpstr>Thank  you  for  your  attention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Kapsle</dc:title>
  <dc:creator>123</dc:creator>
  <cp:lastModifiedBy>123</cp:lastModifiedBy>
  <cp:revision>42</cp:revision>
  <dcterms:created xsi:type="dcterms:W3CDTF">2012-03-28T16:41:58Z</dcterms:created>
  <dcterms:modified xsi:type="dcterms:W3CDTF">2012-04-12T16:37:59Z</dcterms:modified>
</cp:coreProperties>
</file>